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47" r:id="rId2"/>
    <p:sldId id="362" r:id="rId3"/>
    <p:sldId id="363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5" r:id="rId16"/>
    <p:sldId id="3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showAnimation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62" autoAdjust="0"/>
  </p:normalViewPr>
  <p:slideViewPr>
    <p:cSldViewPr>
      <p:cViewPr>
        <p:scale>
          <a:sx n="60" d="100"/>
          <a:sy n="60" d="100"/>
        </p:scale>
        <p:origin x="-1644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D2DDD-27BC-44C1-BB27-9BD25D3A20FF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7BA87-DCA6-497F-960B-63F84826F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419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BAAD-587C-4B3A-B3A8-762B584FCFC3}" type="datetimeFigureOut">
              <a:rPr lang="ru-RU" smtClean="0"/>
              <a:pPr/>
              <a:t>19.02.2021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2327-AA4B-4158-9149-0528137B4A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BAAD-587C-4B3A-B3A8-762B584FCFC3}" type="datetimeFigureOut">
              <a:rPr lang="ru-RU" smtClean="0"/>
              <a:pPr/>
              <a:t>19.02.2021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2327-AA4B-4158-9149-0528137B4A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BAAD-587C-4B3A-B3A8-762B584FCFC3}" type="datetimeFigureOut">
              <a:rPr lang="ru-RU" smtClean="0"/>
              <a:pPr/>
              <a:t>19.02.2021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2327-AA4B-4158-9149-0528137B4A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BAAD-587C-4B3A-B3A8-762B584FCFC3}" type="datetimeFigureOut">
              <a:rPr lang="ru-RU" smtClean="0"/>
              <a:pPr/>
              <a:t>19.02.2021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2327-AA4B-4158-9149-0528137B4A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BAAD-587C-4B3A-B3A8-762B584FCFC3}" type="datetimeFigureOut">
              <a:rPr lang="ru-RU" smtClean="0"/>
              <a:pPr/>
              <a:t>19.02.2021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2327-AA4B-4158-9149-0528137B4A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BAAD-587C-4B3A-B3A8-762B584FCFC3}" type="datetimeFigureOut">
              <a:rPr lang="ru-RU" smtClean="0"/>
              <a:pPr/>
              <a:t>19.02.2021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2327-AA4B-4158-9149-0528137B4A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BAAD-587C-4B3A-B3A8-762B584FCFC3}" type="datetimeFigureOut">
              <a:rPr lang="ru-RU" smtClean="0"/>
              <a:pPr/>
              <a:t>19.02.2021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2327-AA4B-4158-9149-0528137B4A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BAAD-587C-4B3A-B3A8-762B584FCFC3}" type="datetimeFigureOut">
              <a:rPr lang="ru-RU" smtClean="0"/>
              <a:pPr/>
              <a:t>19.02.2021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2327-AA4B-4158-9149-0528137B4A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BAAD-587C-4B3A-B3A8-762B584FCFC3}" type="datetimeFigureOut">
              <a:rPr lang="ru-RU" smtClean="0"/>
              <a:pPr/>
              <a:t>19.02.2021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2327-AA4B-4158-9149-0528137B4A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BAAD-587C-4B3A-B3A8-762B584FCFC3}" type="datetimeFigureOut">
              <a:rPr lang="ru-RU" smtClean="0"/>
              <a:pPr/>
              <a:t>19.02.2021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2327-AA4B-4158-9149-0528137B4A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BAAD-587C-4B3A-B3A8-762B584FCFC3}" type="datetimeFigureOut">
              <a:rPr lang="ru-RU" smtClean="0"/>
              <a:pPr/>
              <a:t>19.02.2021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F0A2327-AA4B-4158-9149-0528137B4AE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DCBAAD-587C-4B3A-B3A8-762B584FCFC3}" type="datetimeFigureOut">
              <a:rPr lang="ru-RU" smtClean="0"/>
              <a:pPr/>
              <a:t>19.02.2021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0A2327-AA4B-4158-9149-0528137B4AEC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hyperlink" Target="tel:+7831256035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62000">
              <a:schemeClr val="tx1"/>
            </a:gs>
            <a:gs pos="100000">
              <a:schemeClr val="tx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t="16819" r="12096" b="71048"/>
          <a:stretch/>
        </p:blipFill>
        <p:spPr bwMode="auto">
          <a:xfrm>
            <a:off x="0" y="0"/>
            <a:ext cx="9144001" cy="16288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1916832"/>
            <a:ext cx="8458200" cy="2880320"/>
          </a:xfrm>
        </p:spPr>
        <p:txBody>
          <a:bodyPr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t"/>
            <a:r>
              <a:rPr lang="ru-RU" sz="3600" cap="all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3600" cap="all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7200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2000" cap="all" dirty="0" smtClean="0">
                <a:latin typeface="+mj-lt"/>
              </a:rPr>
              <a:t>Государственное бюджетное учреждение здравоохранения «Городская клиническая больница № 40 Автозаводского района                             г. Нижнего Новгорода»</a:t>
            </a:r>
            <a:endParaRPr lang="ru-RU" sz="2000" cap="all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9" t="54458" r="19816" b="23759"/>
          <a:stretch/>
        </p:blipFill>
        <p:spPr bwMode="auto">
          <a:xfrm>
            <a:off x="0" y="5371056"/>
            <a:ext cx="9144000" cy="148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628828"/>
            <a:ext cx="3563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</a:rPr>
              <a:t>Лишний вес часто портит внешность и настроение, но бывают случаи, когда он является прямой угрозой здоровью</a:t>
            </a:r>
            <a:r>
              <a:rPr lang="ru-RU" sz="2000" b="1" dirty="0" smtClean="0">
                <a:solidFill>
                  <a:schemeClr val="accent2"/>
                </a:solidFill>
              </a:rPr>
              <a:t>.</a:t>
            </a:r>
          </a:p>
          <a:p>
            <a:pPr algn="ctr"/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sz="2000" b="1" dirty="0">
                <a:solidFill>
                  <a:schemeClr val="accent2"/>
                </a:solidFill>
              </a:rPr>
              <a:t>Одним из средств лечения </a:t>
            </a:r>
            <a:r>
              <a:rPr lang="ru-RU" sz="2000" b="1" dirty="0" err="1" smtClean="0">
                <a:solidFill>
                  <a:schemeClr val="accent2"/>
                </a:solidFill>
              </a:rPr>
              <a:t>морбидного</a:t>
            </a:r>
            <a:endParaRPr lang="ru-RU" sz="20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sz="2000" b="1" dirty="0">
                <a:solidFill>
                  <a:schemeClr val="accent2"/>
                </a:solidFill>
              </a:rPr>
              <a:t>(опасного для организма) ожирения является резекция желудка</a:t>
            </a:r>
            <a:r>
              <a:rPr lang="ru-RU" sz="2000" b="1" dirty="0" smtClean="0">
                <a:solidFill>
                  <a:schemeClr val="accent2"/>
                </a:solidFill>
              </a:rPr>
              <a:t>.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768" y="5791362"/>
            <a:ext cx="87484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cap="all" dirty="0">
                <a:latin typeface="Arial Narrow" panose="020B0606020202030204" pitchFamily="34" charset="0"/>
              </a:rPr>
              <a:t>СТАЦИОНАР </a:t>
            </a:r>
            <a:r>
              <a:rPr lang="ru-RU" sz="3000" b="1" cap="all" dirty="0" smtClean="0">
                <a:latin typeface="Arial Narrow" panose="020B0606020202030204" pitchFamily="34" charset="0"/>
              </a:rPr>
              <a:t>(</a:t>
            </a:r>
            <a:r>
              <a:rPr lang="en-US" sz="3000" b="1" cap="all" dirty="0" smtClean="0">
                <a:latin typeface="Arial Narrow" panose="020B0606020202030204" pitchFamily="34" charset="0"/>
              </a:rPr>
              <a:t>I </a:t>
            </a:r>
            <a:r>
              <a:rPr lang="ru-RU" sz="3000" b="1" cap="all" dirty="0" smtClean="0">
                <a:latin typeface="Arial Narrow" panose="020B0606020202030204" pitchFamily="34" charset="0"/>
              </a:rPr>
              <a:t>хирургическое отделение)</a:t>
            </a:r>
            <a:endParaRPr lang="ru-RU" sz="3000" b="1" dirty="0"/>
          </a:p>
        </p:txBody>
      </p:sp>
      <p:pic>
        <p:nvPicPr>
          <p:cNvPr id="7" name="Picture 2" descr="C:\Users\Вакурова\Desktop\сайт\ожирени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49" y="1777983"/>
            <a:ext cx="4762501" cy="28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26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3"/>
    </mc:Choice>
    <mc:Fallback xmlns="">
      <p:transition spd="slow" advTm="445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62000">
              <a:schemeClr val="tx1"/>
            </a:gs>
            <a:gs pos="100000">
              <a:schemeClr val="tx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t="16819" r="12096" b="71048"/>
          <a:stretch/>
        </p:blipFill>
        <p:spPr bwMode="auto">
          <a:xfrm>
            <a:off x="0" y="0"/>
            <a:ext cx="9144001" cy="16288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1916832"/>
            <a:ext cx="8458200" cy="2880320"/>
          </a:xfrm>
        </p:spPr>
        <p:txBody>
          <a:bodyPr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t"/>
            <a:r>
              <a:rPr lang="ru-RU" sz="3600" cap="all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3600" cap="all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7200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2000" cap="all" dirty="0" smtClean="0">
                <a:latin typeface="+mj-lt"/>
              </a:rPr>
              <a:t>Государственное бюджетное учреждение здравоохранения «Городская клиническая больница № 40 Автозаводского района                             г. Нижнего Новгорода»</a:t>
            </a:r>
            <a:endParaRPr lang="ru-RU" sz="2000" cap="all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9" t="54458" r="19816" b="23759"/>
          <a:stretch/>
        </p:blipFill>
        <p:spPr bwMode="auto">
          <a:xfrm>
            <a:off x="0" y="5522202"/>
            <a:ext cx="9144000" cy="13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7673" y="1554980"/>
            <a:ext cx="428396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Сколько длится </a:t>
            </a:r>
            <a:r>
              <a:rPr lang="ru-RU" sz="2000" b="1" dirty="0" smtClean="0">
                <a:solidFill>
                  <a:srgbClr val="FF0000"/>
                </a:solidFill>
              </a:rPr>
              <a:t>реабилитация?</a:t>
            </a:r>
          </a:p>
          <a:p>
            <a:pPr algn="ctr"/>
            <a:r>
              <a:rPr lang="ru-RU" dirty="0" smtClean="0">
                <a:solidFill>
                  <a:srgbClr val="00B0F0"/>
                </a:solidFill>
              </a:rPr>
              <a:t>Срок пребывания в стационаре составляет, в среднем, 7 дней. К примеру, пациент приходит на госпитализацию в понедельник. Если он полностью обследован и подготовлен, операция проводится уже во вторник. Уже в пятницу пациент (если он нижегородец) может отправиться домой - с условием, что будет на связи с хирургом и в экстренном случае его смогут доставить в больницу</a:t>
            </a:r>
            <a:r>
              <a:rPr lang="ru-RU" sz="2000" dirty="0" smtClean="0"/>
              <a:t>.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768" y="5791362"/>
            <a:ext cx="87484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cap="all" dirty="0">
                <a:latin typeface="Arial Narrow" panose="020B0606020202030204" pitchFamily="34" charset="0"/>
              </a:rPr>
              <a:t>СТАЦИОНАР </a:t>
            </a:r>
            <a:r>
              <a:rPr lang="ru-RU" sz="3000" b="1" cap="all" dirty="0" smtClean="0">
                <a:latin typeface="Arial Narrow" panose="020B0606020202030204" pitchFamily="34" charset="0"/>
              </a:rPr>
              <a:t>(</a:t>
            </a:r>
            <a:r>
              <a:rPr lang="en-US" sz="3000" b="1" cap="all" dirty="0" smtClean="0">
                <a:latin typeface="Arial Narrow" panose="020B0606020202030204" pitchFamily="34" charset="0"/>
              </a:rPr>
              <a:t>I </a:t>
            </a:r>
            <a:r>
              <a:rPr lang="ru-RU" sz="3000" b="1" cap="all" dirty="0" smtClean="0">
                <a:latin typeface="Arial Narrow" panose="020B0606020202030204" pitchFamily="34" charset="0"/>
              </a:rPr>
              <a:t>хирургическое отделение)</a:t>
            </a:r>
            <a:endParaRPr lang="ru-RU" sz="3000" b="1" dirty="0"/>
          </a:p>
        </p:txBody>
      </p:sp>
      <p:pic>
        <p:nvPicPr>
          <p:cNvPr id="10242" name="Picture 2" descr="C:\Users\Вакурова\Desktop\сайт\пребывание в стационар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041" y="1661649"/>
            <a:ext cx="4817807" cy="364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33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3"/>
    </mc:Choice>
    <mc:Fallback xmlns="">
      <p:transition spd="slow" advTm="445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62000">
              <a:schemeClr val="tx1"/>
            </a:gs>
            <a:gs pos="100000">
              <a:schemeClr val="tx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t="16819" r="12096" b="71048"/>
          <a:stretch/>
        </p:blipFill>
        <p:spPr bwMode="auto">
          <a:xfrm>
            <a:off x="0" y="0"/>
            <a:ext cx="9144001" cy="16288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1916832"/>
            <a:ext cx="8458200" cy="2880320"/>
          </a:xfrm>
        </p:spPr>
        <p:txBody>
          <a:bodyPr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t"/>
            <a:r>
              <a:rPr lang="ru-RU" sz="3600" cap="all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3600" cap="all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7200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2000" cap="all" dirty="0" smtClean="0">
                <a:latin typeface="+mj-lt"/>
              </a:rPr>
              <a:t>Государственное бюджетное учреждение здравоохранения «Городская клиническая больница № 40 Автозаводского района                             г. Нижнего Новгорода»</a:t>
            </a:r>
            <a:endParaRPr lang="ru-RU" sz="2000" cap="all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9" t="54458" r="19816" b="23759"/>
          <a:stretch/>
        </p:blipFill>
        <p:spPr bwMode="auto">
          <a:xfrm>
            <a:off x="0" y="5522202"/>
            <a:ext cx="9144000" cy="13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7673" y="1554980"/>
            <a:ext cx="428396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Плюсы операции</a:t>
            </a:r>
            <a:endParaRPr lang="ru-RU" sz="2000" dirty="0">
              <a:solidFill>
                <a:srgbClr val="FF0000"/>
              </a:solidFill>
            </a:endParaRPr>
          </a:p>
          <a:p>
            <a:pPr algn="ctr"/>
            <a:r>
              <a:rPr lang="ru-RU" sz="2400" dirty="0">
                <a:solidFill>
                  <a:srgbClr val="00B0F0"/>
                </a:solidFill>
              </a:rPr>
              <a:t>Во-первых, это </a:t>
            </a:r>
            <a:r>
              <a:rPr lang="ru-RU" sz="2400" b="1" dirty="0" err="1">
                <a:solidFill>
                  <a:srgbClr val="00B0F0"/>
                </a:solidFill>
              </a:rPr>
              <a:t>физиологичность</a:t>
            </a:r>
            <a:r>
              <a:rPr lang="ru-RU" sz="2400" dirty="0">
                <a:solidFill>
                  <a:srgbClr val="00B0F0"/>
                </a:solidFill>
              </a:rPr>
              <a:t>: желудок сохраняет форму, остаётся на месте, как и сфинктеры, которые обеспечивают его нормальную </a:t>
            </a:r>
            <a:r>
              <a:rPr lang="ru-RU" sz="2400" dirty="0" smtClean="0">
                <a:solidFill>
                  <a:srgbClr val="00B0F0"/>
                </a:solidFill>
              </a:rPr>
              <a:t>работу</a:t>
            </a:r>
          </a:p>
          <a:p>
            <a:pPr algn="ctr"/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>
                <a:solidFill>
                  <a:srgbClr val="00B0F0"/>
                </a:solidFill>
              </a:rPr>
              <a:t>(к примеру, препятствуют заброса кислоты из желудка в пищевод).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768" y="5791362"/>
            <a:ext cx="87484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cap="all" dirty="0">
                <a:latin typeface="Arial Narrow" panose="020B0606020202030204" pitchFamily="34" charset="0"/>
              </a:rPr>
              <a:t>СТАЦИОНАР </a:t>
            </a:r>
            <a:r>
              <a:rPr lang="ru-RU" sz="3000" b="1" cap="all" dirty="0" smtClean="0">
                <a:latin typeface="Arial Narrow" panose="020B0606020202030204" pitchFamily="34" charset="0"/>
              </a:rPr>
              <a:t>(</a:t>
            </a:r>
            <a:r>
              <a:rPr lang="en-US" sz="3000" b="1" cap="all" dirty="0" smtClean="0">
                <a:latin typeface="Arial Narrow" panose="020B0606020202030204" pitchFamily="34" charset="0"/>
              </a:rPr>
              <a:t>I </a:t>
            </a:r>
            <a:r>
              <a:rPr lang="ru-RU" sz="3000" b="1" cap="all" dirty="0" smtClean="0">
                <a:latin typeface="Arial Narrow" panose="020B0606020202030204" pitchFamily="34" charset="0"/>
              </a:rPr>
              <a:t>хирургическое отделение)</a:t>
            </a:r>
            <a:endParaRPr lang="ru-RU" sz="3000" b="1" dirty="0"/>
          </a:p>
        </p:txBody>
      </p:sp>
      <p:pic>
        <p:nvPicPr>
          <p:cNvPr id="11266" name="Picture 2" descr="C:\Users\Вакурова\Desktop\сайт\сохраняет форму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641" y="2132856"/>
            <a:ext cx="4513479" cy="304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41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3"/>
    </mc:Choice>
    <mc:Fallback xmlns="">
      <p:transition spd="slow" advTm="445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62000">
              <a:schemeClr val="tx1"/>
            </a:gs>
            <a:gs pos="100000">
              <a:schemeClr val="tx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t="16819" r="12096" b="71048"/>
          <a:stretch/>
        </p:blipFill>
        <p:spPr bwMode="auto">
          <a:xfrm>
            <a:off x="0" y="0"/>
            <a:ext cx="9144001" cy="16288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1916832"/>
            <a:ext cx="8458200" cy="2880320"/>
          </a:xfrm>
        </p:spPr>
        <p:txBody>
          <a:bodyPr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t"/>
            <a:r>
              <a:rPr lang="ru-RU" sz="3600" cap="all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3600" cap="all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7200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2000" cap="all" dirty="0" smtClean="0">
                <a:latin typeface="+mj-lt"/>
              </a:rPr>
              <a:t>Государственное бюджетное учреждение здравоохранения «Городская клиническая больница № 40 Автозаводского района                             г. Нижнего Новгорода»</a:t>
            </a:r>
            <a:endParaRPr lang="ru-RU" sz="2000" cap="all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9" t="54458" r="19816" b="23759"/>
          <a:stretch/>
        </p:blipFill>
        <p:spPr bwMode="auto">
          <a:xfrm>
            <a:off x="0" y="5522202"/>
            <a:ext cx="9144000" cy="13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7673" y="1554980"/>
            <a:ext cx="428396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Плюсы операции</a:t>
            </a:r>
            <a:endParaRPr lang="ru-RU" sz="2000" dirty="0">
              <a:solidFill>
                <a:srgbClr val="FF0000"/>
              </a:solidFill>
            </a:endParaRPr>
          </a:p>
          <a:p>
            <a:pPr algn="ctr"/>
            <a:r>
              <a:rPr lang="ru-RU" sz="2400" dirty="0">
                <a:solidFill>
                  <a:srgbClr val="00B0F0"/>
                </a:solidFill>
              </a:rPr>
              <a:t>Во-вторых, это </a:t>
            </a:r>
            <a:r>
              <a:rPr lang="ru-RU" sz="2400" b="1" dirty="0">
                <a:solidFill>
                  <a:srgbClr val="00B0F0"/>
                </a:solidFill>
              </a:rPr>
              <a:t>сокращение</a:t>
            </a:r>
            <a:r>
              <a:rPr lang="ru-RU" sz="2400" dirty="0">
                <a:solidFill>
                  <a:srgbClr val="00B0F0"/>
                </a:solidFill>
              </a:rPr>
              <a:t> объёма выделения </a:t>
            </a:r>
            <a:r>
              <a:rPr lang="ru-RU" sz="2400" dirty="0" err="1">
                <a:solidFill>
                  <a:srgbClr val="00B0F0"/>
                </a:solidFill>
              </a:rPr>
              <a:t>грелина</a:t>
            </a:r>
            <a:r>
              <a:rPr lang="ru-RU" sz="2400" dirty="0">
                <a:solidFill>
                  <a:srgbClr val="00B0F0"/>
                </a:solidFill>
              </a:rPr>
              <a:t> – «гормона голода</a:t>
            </a:r>
            <a:r>
              <a:rPr lang="ru-RU" sz="2400" dirty="0" smtClean="0">
                <a:solidFill>
                  <a:srgbClr val="00B0F0"/>
                </a:solidFill>
              </a:rPr>
              <a:t>».</a:t>
            </a:r>
          </a:p>
          <a:p>
            <a:pPr algn="ctr"/>
            <a:r>
              <a:rPr lang="ru-RU" sz="2400" dirty="0">
                <a:solidFill>
                  <a:srgbClr val="00B0F0"/>
                </a:solidFill>
              </a:rPr>
              <a:t>(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>
                <a:solidFill>
                  <a:srgbClr val="00B0F0"/>
                </a:solidFill>
              </a:rPr>
              <a:t>После других операций </a:t>
            </a:r>
            <a:r>
              <a:rPr lang="ru-RU" sz="2400" dirty="0" err="1">
                <a:solidFill>
                  <a:srgbClr val="00B0F0"/>
                </a:solidFill>
              </a:rPr>
              <a:t>грелин</a:t>
            </a:r>
            <a:r>
              <a:rPr lang="ru-RU" sz="2400" dirty="0">
                <a:solidFill>
                  <a:srgbClr val="00B0F0"/>
                </a:solidFill>
              </a:rPr>
              <a:t> остаётся на прежнем уровне.</a:t>
            </a:r>
            <a:r>
              <a:rPr lang="ru-RU" sz="2400" dirty="0" smtClean="0">
                <a:solidFill>
                  <a:srgbClr val="00B0F0"/>
                </a:solidFill>
              </a:rPr>
              <a:t>). 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768" y="5791362"/>
            <a:ext cx="87484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cap="all" dirty="0">
                <a:latin typeface="Arial Narrow" panose="020B0606020202030204" pitchFamily="34" charset="0"/>
              </a:rPr>
              <a:t>СТАЦИОНАР </a:t>
            </a:r>
            <a:r>
              <a:rPr lang="ru-RU" sz="3000" b="1" cap="all" dirty="0" smtClean="0">
                <a:latin typeface="Arial Narrow" panose="020B0606020202030204" pitchFamily="34" charset="0"/>
              </a:rPr>
              <a:t>(</a:t>
            </a:r>
            <a:r>
              <a:rPr lang="en-US" sz="3000" b="1" cap="all" dirty="0" smtClean="0">
                <a:latin typeface="Arial Narrow" panose="020B0606020202030204" pitchFamily="34" charset="0"/>
              </a:rPr>
              <a:t>I </a:t>
            </a:r>
            <a:r>
              <a:rPr lang="ru-RU" sz="3000" b="1" cap="all" dirty="0" smtClean="0">
                <a:latin typeface="Arial Narrow" panose="020B0606020202030204" pitchFamily="34" charset="0"/>
              </a:rPr>
              <a:t>хирургическое отделение)</a:t>
            </a:r>
            <a:endParaRPr lang="ru-RU" sz="3000" b="1" dirty="0"/>
          </a:p>
        </p:txBody>
      </p:sp>
      <p:pic>
        <p:nvPicPr>
          <p:cNvPr id="12290" name="Picture 2" descr="C:\Users\Вакурова\Desktop\сайт\грелин.jp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641" y="1647314"/>
            <a:ext cx="4484591" cy="358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46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3"/>
    </mc:Choice>
    <mc:Fallback xmlns="">
      <p:transition spd="slow" advTm="445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62000">
              <a:schemeClr val="tx1"/>
            </a:gs>
            <a:gs pos="100000">
              <a:schemeClr val="tx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t="16819" r="12096" b="71048"/>
          <a:stretch/>
        </p:blipFill>
        <p:spPr bwMode="auto">
          <a:xfrm>
            <a:off x="0" y="0"/>
            <a:ext cx="9144001" cy="16288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1916832"/>
            <a:ext cx="8458200" cy="2880320"/>
          </a:xfrm>
        </p:spPr>
        <p:txBody>
          <a:bodyPr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t"/>
            <a:r>
              <a:rPr lang="ru-RU" sz="3600" cap="all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3600" cap="all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7200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2000" cap="all" dirty="0" smtClean="0">
                <a:latin typeface="+mj-lt"/>
              </a:rPr>
              <a:t>Государственное бюджетное учреждение здравоохранения «Городская клиническая больница № 40 Автозаводского района                             г. Нижнего Новгорода»</a:t>
            </a:r>
            <a:endParaRPr lang="ru-RU" sz="2000" cap="all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9" t="54458" r="19816" b="23759"/>
          <a:stretch/>
        </p:blipFill>
        <p:spPr bwMode="auto">
          <a:xfrm>
            <a:off x="0" y="5522202"/>
            <a:ext cx="9144000" cy="13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7673" y="1554980"/>
            <a:ext cx="428396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Плюсы операции</a:t>
            </a:r>
            <a:endParaRPr lang="ru-RU" sz="2000" dirty="0">
              <a:solidFill>
                <a:srgbClr val="FF0000"/>
              </a:solidFill>
            </a:endParaRPr>
          </a:p>
          <a:p>
            <a:pPr algn="ctr"/>
            <a:r>
              <a:rPr lang="ru-RU" sz="2400" dirty="0">
                <a:solidFill>
                  <a:srgbClr val="00B0F0"/>
                </a:solidFill>
              </a:rPr>
              <a:t>В-третьих, </a:t>
            </a:r>
            <a:r>
              <a:rPr lang="ru-RU" sz="2400" b="1" dirty="0">
                <a:solidFill>
                  <a:srgbClr val="00B0F0"/>
                </a:solidFill>
              </a:rPr>
              <a:t>отсутствие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b="1" dirty="0">
                <a:solidFill>
                  <a:srgbClr val="00B0F0"/>
                </a:solidFill>
              </a:rPr>
              <a:t>необходимости</a:t>
            </a:r>
            <a:r>
              <a:rPr lang="ru-RU" sz="2400" dirty="0">
                <a:solidFill>
                  <a:srgbClr val="00B0F0"/>
                </a:solidFill>
              </a:rPr>
              <a:t> пожизненно принимать жирорастворимые витамины, минералы и прочие полезные вещества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768" y="5791362"/>
            <a:ext cx="87484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cap="all" dirty="0">
                <a:latin typeface="Arial Narrow" panose="020B0606020202030204" pitchFamily="34" charset="0"/>
              </a:rPr>
              <a:t>СТАЦИОНАР </a:t>
            </a:r>
            <a:r>
              <a:rPr lang="ru-RU" sz="3000" b="1" cap="all" dirty="0" smtClean="0">
                <a:latin typeface="Arial Narrow" panose="020B0606020202030204" pitchFamily="34" charset="0"/>
              </a:rPr>
              <a:t>(</a:t>
            </a:r>
            <a:r>
              <a:rPr lang="en-US" sz="3000" b="1" cap="all" dirty="0" smtClean="0">
                <a:latin typeface="Arial Narrow" panose="020B0606020202030204" pitchFamily="34" charset="0"/>
              </a:rPr>
              <a:t>I </a:t>
            </a:r>
            <a:r>
              <a:rPr lang="ru-RU" sz="3000" b="1" cap="all" dirty="0" smtClean="0">
                <a:latin typeface="Arial Narrow" panose="020B0606020202030204" pitchFamily="34" charset="0"/>
              </a:rPr>
              <a:t>хирургическое отделение)</a:t>
            </a:r>
            <a:endParaRPr lang="ru-RU" sz="3000" b="1" dirty="0"/>
          </a:p>
        </p:txBody>
      </p:sp>
      <p:pic>
        <p:nvPicPr>
          <p:cNvPr id="13314" name="Picture 2" descr="C:\Users\Вакурова\Desktop\сайт\жирорастворимые витамин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64601"/>
            <a:ext cx="4590255" cy="344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41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3"/>
    </mc:Choice>
    <mc:Fallback xmlns="">
      <p:transition spd="slow" advTm="445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62000">
              <a:schemeClr val="tx1"/>
            </a:gs>
            <a:gs pos="100000">
              <a:schemeClr val="tx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t="16819" r="12096" b="71048"/>
          <a:stretch/>
        </p:blipFill>
        <p:spPr bwMode="auto">
          <a:xfrm>
            <a:off x="0" y="0"/>
            <a:ext cx="9144001" cy="16288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1916832"/>
            <a:ext cx="8458200" cy="3605370"/>
          </a:xfrm>
        </p:spPr>
        <p:txBody>
          <a:bodyPr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t"/>
            <a:r>
              <a:rPr lang="ru-RU" sz="3600" cap="all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3600" cap="all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7200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2000" cap="all" dirty="0" smtClean="0">
                <a:latin typeface="+mj-lt"/>
              </a:rPr>
              <a:t>Государственное бюджетное учреждение здравоохранения «Городская клиническая больница № 40 Автозаводского района                             г. Нижнего Новгорода»</a:t>
            </a:r>
            <a:endParaRPr lang="ru-RU" sz="2000" cap="all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9" t="54458" r="19816" b="23759"/>
          <a:stretch/>
        </p:blipFill>
        <p:spPr bwMode="auto">
          <a:xfrm>
            <a:off x="0" y="5522202"/>
            <a:ext cx="9144000" cy="13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7673" y="1554980"/>
            <a:ext cx="42839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Когда назначают резекцию желудка</a:t>
            </a:r>
            <a:r>
              <a:rPr lang="ru-RU" sz="2000" b="1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ru-RU" sz="2200" dirty="0">
                <a:solidFill>
                  <a:srgbClr val="00B0F0"/>
                </a:solidFill>
              </a:rPr>
              <a:t>Ключевой показатель – это индекс массы тела (ИМТ</a:t>
            </a:r>
            <a:r>
              <a:rPr lang="ru-RU" sz="2200" dirty="0" smtClean="0">
                <a:solidFill>
                  <a:srgbClr val="00B0F0"/>
                </a:solidFill>
              </a:rPr>
              <a:t>)</a:t>
            </a:r>
            <a:r>
              <a:rPr lang="ru-RU" sz="2200" dirty="0">
                <a:solidFill>
                  <a:srgbClr val="00B0F0"/>
                </a:solidFill>
              </a:rPr>
              <a:t> Если ИМТ больше 25, у человека есть лишний вес, больше 28 – это ожирение. Когда ИМТ свыше 40, у человека </a:t>
            </a:r>
            <a:r>
              <a:rPr lang="ru-RU" sz="2200" dirty="0" err="1">
                <a:solidFill>
                  <a:srgbClr val="00B0F0"/>
                </a:solidFill>
              </a:rPr>
              <a:t>морбидное</a:t>
            </a:r>
            <a:r>
              <a:rPr lang="ru-RU" sz="2200" dirty="0">
                <a:solidFill>
                  <a:srgbClr val="00B0F0"/>
                </a:solidFill>
              </a:rPr>
              <a:t> ожирение (от греч. </a:t>
            </a:r>
            <a:r>
              <a:rPr lang="en-US" sz="2200" dirty="0" err="1">
                <a:solidFill>
                  <a:srgbClr val="00B0F0"/>
                </a:solidFill>
              </a:rPr>
              <a:t>morbus</a:t>
            </a:r>
            <a:r>
              <a:rPr lang="ru-RU" sz="2200" dirty="0">
                <a:solidFill>
                  <a:srgbClr val="00B0F0"/>
                </a:solidFill>
              </a:rPr>
              <a:t> – болезнь), которое неизбежно приводит к развитию заболеваний.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768" y="5791362"/>
            <a:ext cx="87484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cap="all" dirty="0">
                <a:latin typeface="Arial Narrow" panose="020B0606020202030204" pitchFamily="34" charset="0"/>
              </a:rPr>
              <a:t>СТАЦИОНАР </a:t>
            </a:r>
            <a:r>
              <a:rPr lang="ru-RU" sz="3000" b="1" cap="all" dirty="0" smtClean="0">
                <a:latin typeface="Arial Narrow" panose="020B0606020202030204" pitchFamily="34" charset="0"/>
              </a:rPr>
              <a:t>(</a:t>
            </a:r>
            <a:r>
              <a:rPr lang="en-US" sz="3000" b="1" cap="all" dirty="0" smtClean="0">
                <a:latin typeface="Arial Narrow" panose="020B0606020202030204" pitchFamily="34" charset="0"/>
              </a:rPr>
              <a:t>I </a:t>
            </a:r>
            <a:r>
              <a:rPr lang="ru-RU" sz="3000" b="1" cap="all" dirty="0" smtClean="0">
                <a:latin typeface="Arial Narrow" panose="020B0606020202030204" pitchFamily="34" charset="0"/>
              </a:rPr>
              <a:t>хирургическое отделение)</a:t>
            </a:r>
            <a:endParaRPr lang="ru-RU" sz="3000" b="1" dirty="0"/>
          </a:p>
        </p:txBody>
      </p:sp>
      <p:pic>
        <p:nvPicPr>
          <p:cNvPr id="14338" name="Picture 2" descr="C:\Users\Вакурова\Desktop\сайт\индекс массы тел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227" y="1772816"/>
            <a:ext cx="4393005" cy="345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70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3"/>
    </mc:Choice>
    <mc:Fallback xmlns="">
      <p:transition spd="slow" advTm="4453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62000">
              <a:schemeClr val="tx1"/>
            </a:gs>
            <a:gs pos="100000">
              <a:schemeClr val="tx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t="16819" r="12096" b="71048"/>
          <a:stretch/>
        </p:blipFill>
        <p:spPr bwMode="auto">
          <a:xfrm>
            <a:off x="0" y="0"/>
            <a:ext cx="9144001" cy="16288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1916832"/>
            <a:ext cx="8458200" cy="3605370"/>
          </a:xfrm>
        </p:spPr>
        <p:txBody>
          <a:bodyPr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t"/>
            <a:r>
              <a:rPr lang="ru-RU" sz="3600" cap="all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3600" cap="all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7200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2000" cap="all" dirty="0" smtClean="0">
                <a:latin typeface="+mj-lt"/>
              </a:rPr>
              <a:t>Государственное бюджетное учреждение здравоохранения «Городская клиническая больница № 40 Автозаводского района                             г. Нижнего Новгорода»</a:t>
            </a:r>
            <a:endParaRPr lang="ru-RU" sz="2000" cap="all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9" t="54458" r="19816" b="23759"/>
          <a:stretch/>
        </p:blipFill>
        <p:spPr bwMode="auto">
          <a:xfrm>
            <a:off x="0" y="5522202"/>
            <a:ext cx="9144000" cy="13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7673" y="1554980"/>
            <a:ext cx="4283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Противопоказания к операции – общехирургические (онкологические, психические, декомпенсированные хронические заболевания), а также специфические – пищевод </a:t>
            </a:r>
            <a:r>
              <a:rPr lang="ru-RU" sz="2400" dirty="0" err="1">
                <a:solidFill>
                  <a:srgbClr val="FF0000"/>
                </a:solidFill>
              </a:rPr>
              <a:t>Баррета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768" y="5791362"/>
            <a:ext cx="87484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cap="all" dirty="0">
                <a:latin typeface="Arial Narrow" panose="020B0606020202030204" pitchFamily="34" charset="0"/>
              </a:rPr>
              <a:t>СТАЦИОНАР </a:t>
            </a:r>
            <a:r>
              <a:rPr lang="ru-RU" sz="3000" b="1" cap="all" dirty="0" smtClean="0">
                <a:latin typeface="Arial Narrow" panose="020B0606020202030204" pitchFamily="34" charset="0"/>
              </a:rPr>
              <a:t>(</a:t>
            </a:r>
            <a:r>
              <a:rPr lang="en-US" sz="3000" b="1" cap="all" dirty="0" smtClean="0">
                <a:latin typeface="Arial Narrow" panose="020B0606020202030204" pitchFamily="34" charset="0"/>
              </a:rPr>
              <a:t>I </a:t>
            </a:r>
            <a:r>
              <a:rPr lang="ru-RU" sz="3000" b="1" cap="all" dirty="0" smtClean="0">
                <a:latin typeface="Arial Narrow" panose="020B0606020202030204" pitchFamily="34" charset="0"/>
              </a:rPr>
              <a:t>хирургическое отделение)</a:t>
            </a:r>
            <a:endParaRPr lang="ru-RU" sz="3000" b="1" dirty="0"/>
          </a:p>
        </p:txBody>
      </p:sp>
      <p:pic>
        <p:nvPicPr>
          <p:cNvPr id="15362" name="Picture 2" descr="C:\Users\Вакурова\Desktop\сайт\противопоказ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534" y="1844824"/>
            <a:ext cx="4555093" cy="34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32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3"/>
    </mc:Choice>
    <mc:Fallback xmlns="">
      <p:transition spd="slow" advTm="4453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62000">
              <a:schemeClr val="tx1"/>
            </a:gs>
            <a:gs pos="100000">
              <a:schemeClr val="tx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t="16819" r="12096" b="71048"/>
          <a:stretch/>
        </p:blipFill>
        <p:spPr bwMode="auto">
          <a:xfrm>
            <a:off x="0" y="0"/>
            <a:ext cx="9144001" cy="16288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1916832"/>
            <a:ext cx="8458200" cy="3605370"/>
          </a:xfrm>
        </p:spPr>
        <p:txBody>
          <a:bodyPr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t"/>
            <a:r>
              <a:rPr lang="ru-RU" sz="3600" cap="all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br>
              <a:rPr lang="ru-RU" sz="3600" cap="all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ru-RU" sz="3600" cap="all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7200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2000" cap="all" dirty="0" smtClean="0">
                <a:latin typeface="+mj-lt"/>
              </a:rPr>
              <a:t>Государственное бюджетное учреждение здравоохранения «Городская клиническая больница № 40 Автозаводского района                             г. Нижнего Новгорода»</a:t>
            </a:r>
            <a:endParaRPr lang="ru-RU" sz="2000" cap="all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9" t="54458" r="19816" b="23759"/>
          <a:stretch/>
        </p:blipFill>
        <p:spPr bwMode="auto">
          <a:xfrm>
            <a:off x="0" y="5522202"/>
            <a:ext cx="9144000" cy="13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768" y="5791362"/>
            <a:ext cx="87484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cap="all" dirty="0">
                <a:latin typeface="Arial Narrow" panose="020B0606020202030204" pitchFamily="34" charset="0"/>
              </a:rPr>
              <a:t>СТАЦИОНАР </a:t>
            </a:r>
            <a:r>
              <a:rPr lang="ru-RU" sz="3000" b="1" cap="all" dirty="0" smtClean="0">
                <a:latin typeface="Arial Narrow" panose="020B0606020202030204" pitchFamily="34" charset="0"/>
              </a:rPr>
              <a:t>(</a:t>
            </a:r>
            <a:r>
              <a:rPr lang="en-US" sz="3000" b="1" cap="all" dirty="0" smtClean="0">
                <a:latin typeface="Arial Narrow" panose="020B0606020202030204" pitchFamily="34" charset="0"/>
              </a:rPr>
              <a:t>I </a:t>
            </a:r>
            <a:r>
              <a:rPr lang="ru-RU" sz="3000" b="1" cap="all" dirty="0" smtClean="0">
                <a:latin typeface="Arial Narrow" panose="020B0606020202030204" pitchFamily="34" charset="0"/>
              </a:rPr>
              <a:t>хирургическое отделение)</a:t>
            </a:r>
            <a:endParaRPr lang="ru-RU" sz="3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2392375"/>
            <a:ext cx="69129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 </a:t>
            </a:r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256-03-55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Users\Вакурова\Desktop\сайт\запись на консультацию.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9" y="1910174"/>
            <a:ext cx="4818707" cy="288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93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3"/>
    </mc:Choice>
    <mc:Fallback xmlns="">
      <p:transition spd="slow" advTm="445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62000">
              <a:schemeClr val="tx1"/>
            </a:gs>
            <a:gs pos="100000">
              <a:schemeClr val="tx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t="16819" r="12096" b="71048"/>
          <a:stretch/>
        </p:blipFill>
        <p:spPr bwMode="auto">
          <a:xfrm>
            <a:off x="0" y="0"/>
            <a:ext cx="9144001" cy="16288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1916832"/>
            <a:ext cx="8458200" cy="2880320"/>
          </a:xfrm>
        </p:spPr>
        <p:txBody>
          <a:bodyPr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t"/>
            <a:r>
              <a:rPr lang="ru-RU" sz="3600" cap="all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3600" cap="all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7200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2000" cap="all" dirty="0" smtClean="0">
                <a:latin typeface="+mj-lt"/>
              </a:rPr>
              <a:t>Государственное бюджетное учреждение здравоохранения «Городская клиническая больница № 40 Автозаводского района                             г. Нижнего Новгорода»</a:t>
            </a:r>
            <a:endParaRPr lang="ru-RU" sz="2000" cap="all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9" t="54458" r="19816" b="23759"/>
          <a:stretch/>
        </p:blipFill>
        <p:spPr bwMode="auto">
          <a:xfrm>
            <a:off x="0" y="5371056"/>
            <a:ext cx="9144000" cy="148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628828"/>
            <a:ext cx="35638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2"/>
                </a:solidFill>
              </a:rPr>
              <a:t>Заведующий </a:t>
            </a:r>
            <a:r>
              <a:rPr lang="en-US" sz="2200" b="1" dirty="0" smtClean="0">
                <a:solidFill>
                  <a:schemeClr val="accent2"/>
                </a:solidFill>
              </a:rPr>
              <a:t>I </a:t>
            </a:r>
            <a:r>
              <a:rPr lang="ru-RU" sz="2200" b="1" dirty="0" smtClean="0">
                <a:solidFill>
                  <a:schemeClr val="accent2"/>
                </a:solidFill>
              </a:rPr>
              <a:t>хирургическим отделением врач-хирург Денис Сергеевич  </a:t>
            </a:r>
            <a:r>
              <a:rPr lang="ru-RU" sz="2200" b="1" dirty="0">
                <a:solidFill>
                  <a:schemeClr val="accent2"/>
                </a:solidFill>
              </a:rPr>
              <a:t>Павлов </a:t>
            </a:r>
            <a:r>
              <a:rPr lang="ru-RU" sz="2200" b="1" dirty="0" smtClean="0">
                <a:solidFill>
                  <a:schemeClr val="accent2"/>
                </a:solidFill>
              </a:rPr>
              <a:t>ознакомит , </a:t>
            </a:r>
            <a:r>
              <a:rPr lang="ru-RU" sz="2200" b="1" dirty="0">
                <a:solidFill>
                  <a:schemeClr val="accent2"/>
                </a:solidFill>
              </a:rPr>
              <a:t>как операция помогает избавиться от десятков лишних кило и почему она популярна.</a:t>
            </a:r>
            <a:endParaRPr lang="ru-RU" sz="2200" dirty="0">
              <a:solidFill>
                <a:schemeClr val="accent2"/>
              </a:solidFill>
            </a:endParaRPr>
          </a:p>
          <a:p>
            <a:pPr algn="ctr"/>
            <a:endParaRPr lang="ru-RU" sz="2200" b="1" dirty="0">
              <a:solidFill>
                <a:schemeClr val="accent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768" y="5791362"/>
            <a:ext cx="87484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cap="all" dirty="0">
                <a:latin typeface="Arial Narrow" panose="020B0606020202030204" pitchFamily="34" charset="0"/>
              </a:rPr>
              <a:t>СТАЦИОНАР </a:t>
            </a:r>
            <a:r>
              <a:rPr lang="ru-RU" sz="3000" b="1" cap="all" dirty="0" smtClean="0">
                <a:latin typeface="Arial Narrow" panose="020B0606020202030204" pitchFamily="34" charset="0"/>
              </a:rPr>
              <a:t>(</a:t>
            </a:r>
            <a:r>
              <a:rPr lang="en-US" sz="3000" b="1" cap="all" dirty="0" smtClean="0">
                <a:latin typeface="Arial Narrow" panose="020B0606020202030204" pitchFamily="34" charset="0"/>
              </a:rPr>
              <a:t>I </a:t>
            </a:r>
            <a:r>
              <a:rPr lang="ru-RU" sz="3000" b="1" cap="all" dirty="0" smtClean="0">
                <a:latin typeface="Arial Narrow" panose="020B0606020202030204" pitchFamily="34" charset="0"/>
              </a:rPr>
              <a:t>хирургическое отделение)</a:t>
            </a:r>
            <a:endParaRPr lang="ru-RU" sz="3000" b="1" dirty="0"/>
          </a:p>
        </p:txBody>
      </p:sp>
      <p:pic>
        <p:nvPicPr>
          <p:cNvPr id="2050" name="Picture 2" descr="C:\Users\Вакурова\Desktop\сайт\павло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3044"/>
            <a:ext cx="3024336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30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3"/>
    </mc:Choice>
    <mc:Fallback xmlns="">
      <p:transition spd="slow" advTm="445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62000">
              <a:schemeClr val="tx1"/>
            </a:gs>
            <a:gs pos="100000">
              <a:schemeClr val="tx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t="16819" r="12096" b="71048"/>
          <a:stretch/>
        </p:blipFill>
        <p:spPr bwMode="auto">
          <a:xfrm>
            <a:off x="0" y="0"/>
            <a:ext cx="9144001" cy="16288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1916832"/>
            <a:ext cx="8458200" cy="2880320"/>
          </a:xfrm>
        </p:spPr>
        <p:txBody>
          <a:bodyPr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t"/>
            <a:r>
              <a:rPr lang="ru-RU" sz="3600" cap="all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3600" cap="all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7200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2000" cap="all" dirty="0" smtClean="0">
                <a:latin typeface="+mj-lt"/>
              </a:rPr>
              <a:t>Государственное бюджетное учреждение здравоохранения «Городская клиническая больница № 40 Автозаводского района                             г. Нижнего Новгорода»</a:t>
            </a:r>
            <a:endParaRPr lang="ru-RU" sz="2000" cap="all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9" t="54458" r="19816" b="23759"/>
          <a:stretch/>
        </p:blipFill>
        <p:spPr bwMode="auto">
          <a:xfrm>
            <a:off x="0" y="5371056"/>
            <a:ext cx="9144000" cy="148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628828"/>
            <a:ext cx="40679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/>
                </a:solidFill>
              </a:rPr>
              <a:t>Как </a:t>
            </a:r>
            <a:r>
              <a:rPr lang="ru-RU" b="1" i="1" dirty="0">
                <a:solidFill>
                  <a:schemeClr val="accent2"/>
                </a:solidFill>
              </a:rPr>
              <a:t>выглядит операция</a:t>
            </a:r>
            <a:r>
              <a:rPr lang="ru-RU" b="1" i="1" dirty="0" smtClean="0">
                <a:solidFill>
                  <a:schemeClr val="accent2"/>
                </a:solidFill>
              </a:rPr>
              <a:t>?</a:t>
            </a:r>
          </a:p>
          <a:p>
            <a:pPr algn="ctr"/>
            <a:r>
              <a:rPr lang="ru-RU" dirty="0">
                <a:solidFill>
                  <a:schemeClr val="accent2"/>
                </a:solidFill>
              </a:rPr>
              <a:t>Продольная резекция желудка – операция, которая подразумевает уменьшение размера органа пищеварения. Она проводится через небольшие разрезы, снижающие болевой синдром и период реабилитации, и продольно: хирург удаляет боковую часть органа. В результате желудок превращается в узкую трубочку, напоминающую продолжение пищевода.</a:t>
            </a:r>
          </a:p>
          <a:p>
            <a:pPr algn="ctr"/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768" y="5791362"/>
            <a:ext cx="87484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cap="all" dirty="0">
                <a:latin typeface="Arial Narrow" panose="020B0606020202030204" pitchFamily="34" charset="0"/>
              </a:rPr>
              <a:t>СТАЦИОНАР </a:t>
            </a:r>
            <a:r>
              <a:rPr lang="ru-RU" sz="3000" b="1" cap="all" dirty="0" smtClean="0">
                <a:latin typeface="Arial Narrow" panose="020B0606020202030204" pitchFamily="34" charset="0"/>
              </a:rPr>
              <a:t>(</a:t>
            </a:r>
            <a:r>
              <a:rPr lang="en-US" sz="3000" b="1" cap="all" dirty="0" smtClean="0">
                <a:latin typeface="Arial Narrow" panose="020B0606020202030204" pitchFamily="34" charset="0"/>
              </a:rPr>
              <a:t>I </a:t>
            </a:r>
            <a:r>
              <a:rPr lang="ru-RU" sz="3000" b="1" cap="all" dirty="0" smtClean="0">
                <a:latin typeface="Arial Narrow" panose="020B0606020202030204" pitchFamily="34" charset="0"/>
              </a:rPr>
              <a:t>хирургическое отделение)</a:t>
            </a:r>
            <a:endParaRPr lang="ru-RU" sz="3000" b="1" dirty="0"/>
          </a:p>
        </p:txBody>
      </p:sp>
      <p:pic>
        <p:nvPicPr>
          <p:cNvPr id="3074" name="Picture 2" descr="C:\Users\Вакурова\Desktop\сайт\желудок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573" y="1628828"/>
            <a:ext cx="5056427" cy="369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04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3"/>
    </mc:Choice>
    <mc:Fallback xmlns="">
      <p:transition spd="slow" advTm="445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62000">
              <a:schemeClr val="tx1"/>
            </a:gs>
            <a:gs pos="100000">
              <a:schemeClr val="tx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t="16819" r="12096" b="71048"/>
          <a:stretch/>
        </p:blipFill>
        <p:spPr bwMode="auto">
          <a:xfrm>
            <a:off x="0" y="0"/>
            <a:ext cx="9144001" cy="16288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1916832"/>
            <a:ext cx="8458200" cy="2880320"/>
          </a:xfrm>
        </p:spPr>
        <p:txBody>
          <a:bodyPr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t"/>
            <a:r>
              <a:rPr lang="ru-RU" sz="3600" cap="all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3600" cap="all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7200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2000" cap="all" dirty="0" smtClean="0">
                <a:latin typeface="+mj-lt"/>
              </a:rPr>
              <a:t>Государственное бюджетное учреждение здравоохранения «Городская клиническая больница № 40 Автозаводского района                             г. Нижнего Новгорода»</a:t>
            </a:r>
            <a:endParaRPr lang="ru-RU" sz="2000" cap="all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9" t="54458" r="19816" b="23759"/>
          <a:stretch/>
        </p:blipFill>
        <p:spPr bwMode="auto">
          <a:xfrm>
            <a:off x="0" y="5371056"/>
            <a:ext cx="9144000" cy="148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628828"/>
            <a:ext cx="406794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</a:rPr>
              <a:t>Как </a:t>
            </a:r>
            <a:r>
              <a:rPr lang="ru-RU" sz="2400" b="1" i="1" dirty="0">
                <a:solidFill>
                  <a:schemeClr val="accent2"/>
                </a:solidFill>
              </a:rPr>
              <a:t>выглядит операция</a:t>
            </a:r>
            <a:r>
              <a:rPr lang="ru-RU" sz="2400" b="1" i="1" dirty="0" smtClean="0">
                <a:solidFill>
                  <a:schemeClr val="accent2"/>
                </a:solidFill>
              </a:rPr>
              <a:t>?</a:t>
            </a:r>
          </a:p>
          <a:p>
            <a:pPr algn="ctr"/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желудка уменьшается, в среднем, до 80-100 мл. После операции человеку, страдающему от ожирения, потребуется совсем немного, чтобы насытиться.</a:t>
            </a:r>
          </a:p>
          <a:p>
            <a:pPr algn="ctr"/>
            <a:endParaRPr lang="ru-RU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768" y="5791362"/>
            <a:ext cx="87484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cap="all" dirty="0">
                <a:latin typeface="Arial Narrow" panose="020B0606020202030204" pitchFamily="34" charset="0"/>
              </a:rPr>
              <a:t>СТАЦИОНАР </a:t>
            </a:r>
            <a:r>
              <a:rPr lang="ru-RU" sz="3000" b="1" cap="all" dirty="0" smtClean="0">
                <a:latin typeface="Arial Narrow" panose="020B0606020202030204" pitchFamily="34" charset="0"/>
              </a:rPr>
              <a:t>(</a:t>
            </a:r>
            <a:r>
              <a:rPr lang="en-US" sz="3000" b="1" cap="all" dirty="0" smtClean="0">
                <a:latin typeface="Arial Narrow" panose="020B0606020202030204" pitchFamily="34" charset="0"/>
              </a:rPr>
              <a:t>I </a:t>
            </a:r>
            <a:r>
              <a:rPr lang="ru-RU" sz="3000" b="1" cap="all" dirty="0" smtClean="0">
                <a:latin typeface="Arial Narrow" panose="020B0606020202030204" pitchFamily="34" charset="0"/>
              </a:rPr>
              <a:t>хирургическое отделение)</a:t>
            </a:r>
            <a:endParaRPr lang="ru-RU" sz="3000" b="1" dirty="0"/>
          </a:p>
        </p:txBody>
      </p:sp>
      <p:pic>
        <p:nvPicPr>
          <p:cNvPr id="4098" name="Picture 2" descr="C:\Users\Вакурова\Desktop\сайт\пищеварение в желудк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628800"/>
            <a:ext cx="4572001" cy="361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97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3"/>
    </mc:Choice>
    <mc:Fallback xmlns="">
      <p:transition spd="slow" advTm="445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62000">
              <a:schemeClr val="tx1"/>
            </a:gs>
            <a:gs pos="100000">
              <a:schemeClr val="tx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t="16819" r="12096" b="71048"/>
          <a:stretch/>
        </p:blipFill>
        <p:spPr bwMode="auto">
          <a:xfrm>
            <a:off x="0" y="0"/>
            <a:ext cx="9144001" cy="16288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1916832"/>
            <a:ext cx="8458200" cy="2880320"/>
          </a:xfrm>
        </p:spPr>
        <p:txBody>
          <a:bodyPr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t"/>
            <a:r>
              <a:rPr lang="ru-RU" sz="3600" cap="all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3600" cap="all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7200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2000" cap="all" dirty="0" smtClean="0">
                <a:latin typeface="+mj-lt"/>
              </a:rPr>
              <a:t>Государственное бюджетное учреждение здравоохранения «Городская клиническая больница № 40 Автозаводского района                             г. Нижнего Новгорода»</a:t>
            </a:r>
            <a:endParaRPr lang="ru-RU" sz="2000" cap="all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9" t="54458" r="19816" b="23759"/>
          <a:stretch/>
        </p:blipFill>
        <p:spPr bwMode="auto">
          <a:xfrm>
            <a:off x="0" y="5371056"/>
            <a:ext cx="9144000" cy="148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628828"/>
            <a:ext cx="406794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Как меняется работа желудка</a:t>
            </a:r>
            <a:r>
              <a:rPr lang="ru-RU" sz="2000" b="1" dirty="0">
                <a:solidFill>
                  <a:schemeClr val="accent2"/>
                </a:solidFill>
              </a:rPr>
              <a:t>?</a:t>
            </a:r>
            <a:endParaRPr lang="ru-RU" sz="2000" dirty="0">
              <a:solidFill>
                <a:schemeClr val="accent2"/>
              </a:solidFill>
            </a:endParaRPr>
          </a:p>
          <a:p>
            <a:pPr algn="ctr"/>
            <a:r>
              <a:rPr lang="ru-RU" dirty="0">
                <a:solidFill>
                  <a:schemeClr val="accent2"/>
                </a:solidFill>
              </a:rPr>
              <a:t>Во-первых, он становится значительно меньше. Когда пища касается стенок, в мозг сразу же поступает сигнал: «Я наелся». Повторный мощный сигнал о сытости поступает, когда еда попадает в 12-перстную кишку. У пациента с уменьшенным желудком это происходит гораздо быстрее.</a:t>
            </a:r>
          </a:p>
          <a:p>
            <a:pPr algn="ctr"/>
            <a:endParaRPr lang="ru-RU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768" y="5791362"/>
            <a:ext cx="87484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cap="all" dirty="0">
                <a:latin typeface="Arial Narrow" panose="020B0606020202030204" pitchFamily="34" charset="0"/>
              </a:rPr>
              <a:t>СТАЦИОНАР </a:t>
            </a:r>
            <a:r>
              <a:rPr lang="ru-RU" sz="3000" b="1" cap="all" dirty="0" smtClean="0">
                <a:latin typeface="Arial Narrow" panose="020B0606020202030204" pitchFamily="34" charset="0"/>
              </a:rPr>
              <a:t>(</a:t>
            </a:r>
            <a:r>
              <a:rPr lang="en-US" sz="3000" b="1" cap="all" dirty="0" smtClean="0">
                <a:latin typeface="Arial Narrow" panose="020B0606020202030204" pitchFamily="34" charset="0"/>
              </a:rPr>
              <a:t>I </a:t>
            </a:r>
            <a:r>
              <a:rPr lang="ru-RU" sz="3000" b="1" cap="all" dirty="0" smtClean="0">
                <a:latin typeface="Arial Narrow" panose="020B0606020202030204" pitchFamily="34" charset="0"/>
              </a:rPr>
              <a:t>хирургическое отделение)</a:t>
            </a:r>
            <a:endParaRPr lang="ru-RU" sz="3000" b="1" dirty="0"/>
          </a:p>
        </p:txBody>
      </p:sp>
      <p:pic>
        <p:nvPicPr>
          <p:cNvPr id="5122" name="Picture 2" descr="C:\Users\Вакурова\Desktop\сайт\желудок наелс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009" y="1650091"/>
            <a:ext cx="4936336" cy="358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29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3"/>
    </mc:Choice>
    <mc:Fallback xmlns="">
      <p:transition spd="slow" advTm="445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62000">
              <a:schemeClr val="tx1"/>
            </a:gs>
            <a:gs pos="100000">
              <a:schemeClr val="tx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t="16819" r="12096" b="71048"/>
          <a:stretch/>
        </p:blipFill>
        <p:spPr bwMode="auto">
          <a:xfrm>
            <a:off x="0" y="0"/>
            <a:ext cx="9144001" cy="16288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1916832"/>
            <a:ext cx="8458200" cy="2880320"/>
          </a:xfrm>
        </p:spPr>
        <p:txBody>
          <a:bodyPr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t"/>
            <a:r>
              <a:rPr lang="ru-RU" sz="3600" cap="all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3600" cap="all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7200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2000" cap="all" dirty="0" smtClean="0">
                <a:latin typeface="+mj-lt"/>
              </a:rPr>
              <a:t>Государственное бюджетное учреждение здравоохранения «Городская клиническая больница № 40 Автозаводского района                             г. Нижнего Новгорода»</a:t>
            </a:r>
            <a:endParaRPr lang="ru-RU" sz="2000" cap="all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9" t="54458" r="19816" b="23759"/>
          <a:stretch/>
        </p:blipFill>
        <p:spPr bwMode="auto">
          <a:xfrm>
            <a:off x="0" y="5522202"/>
            <a:ext cx="9144000" cy="13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628828"/>
            <a:ext cx="4067944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rgbClr val="FF0000"/>
                </a:solidFill>
              </a:rPr>
              <a:t>Как меняется работа желудка?</a:t>
            </a:r>
            <a:endParaRPr lang="ru-RU" sz="1900" dirty="0">
              <a:solidFill>
                <a:srgbClr val="FF0000"/>
              </a:solidFill>
            </a:endParaRPr>
          </a:p>
          <a:p>
            <a:pPr algn="ctr"/>
            <a:r>
              <a:rPr lang="ru-RU" sz="1900" dirty="0">
                <a:solidFill>
                  <a:schemeClr val="accent2"/>
                </a:solidFill>
              </a:rPr>
              <a:t>Во-вторых, сокращается время, которое пища находится в нём. В обычном желудке еда 15-20 минут лежит в </a:t>
            </a:r>
            <a:r>
              <a:rPr lang="ru-RU" sz="1900" dirty="0" err="1">
                <a:solidFill>
                  <a:schemeClr val="accent2"/>
                </a:solidFill>
              </a:rPr>
              <a:t>антральном</a:t>
            </a:r>
            <a:r>
              <a:rPr lang="ru-RU" sz="1900" dirty="0">
                <a:solidFill>
                  <a:schemeClr val="accent2"/>
                </a:solidFill>
              </a:rPr>
              <a:t> отделе, прежде чем попасть в кишечник (поэтому диетологи говорят, что из-за стола нужно вставать слегка голодным</a:t>
            </a:r>
            <a:r>
              <a:rPr lang="ru-RU" sz="1900" dirty="0">
                <a:solidFill>
                  <a:srgbClr val="FF0000"/>
                </a:solidFill>
              </a:rPr>
              <a:t>). </a:t>
            </a:r>
            <a:endParaRPr lang="ru-RU" sz="1900" dirty="0" smtClean="0">
              <a:solidFill>
                <a:srgbClr val="FF0000"/>
              </a:solidFill>
            </a:endParaRPr>
          </a:p>
          <a:p>
            <a:pPr algn="ctr"/>
            <a:r>
              <a:rPr lang="ru-RU" sz="1900" dirty="0" smtClean="0">
                <a:solidFill>
                  <a:srgbClr val="FF0000"/>
                </a:solidFill>
              </a:rPr>
              <a:t>У </a:t>
            </a:r>
            <a:r>
              <a:rPr lang="ru-RU" sz="1900" dirty="0">
                <a:solidFill>
                  <a:srgbClr val="FF0000"/>
                </a:solidFill>
              </a:rPr>
              <a:t>человека с резецированным желудком еда поступает из желудка в кишечник практически сразу</a:t>
            </a:r>
            <a:r>
              <a:rPr lang="ru-RU" dirty="0">
                <a:solidFill>
                  <a:schemeClr val="accent2"/>
                </a:solidFill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768" y="5791362"/>
            <a:ext cx="87484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cap="all" dirty="0">
                <a:latin typeface="Arial Narrow" panose="020B0606020202030204" pitchFamily="34" charset="0"/>
              </a:rPr>
              <a:t>СТАЦИОНАР </a:t>
            </a:r>
            <a:r>
              <a:rPr lang="ru-RU" sz="3000" b="1" cap="all" dirty="0" smtClean="0">
                <a:latin typeface="Arial Narrow" panose="020B0606020202030204" pitchFamily="34" charset="0"/>
              </a:rPr>
              <a:t>(</a:t>
            </a:r>
            <a:r>
              <a:rPr lang="en-US" sz="3000" b="1" cap="all" dirty="0" smtClean="0">
                <a:latin typeface="Arial Narrow" panose="020B0606020202030204" pitchFamily="34" charset="0"/>
              </a:rPr>
              <a:t>I </a:t>
            </a:r>
            <a:r>
              <a:rPr lang="ru-RU" sz="3000" b="1" cap="all" dirty="0" smtClean="0">
                <a:latin typeface="Arial Narrow" panose="020B0606020202030204" pitchFamily="34" charset="0"/>
              </a:rPr>
              <a:t>хирургическое отделение)</a:t>
            </a:r>
            <a:endParaRPr lang="ru-RU" sz="3000" b="1" dirty="0"/>
          </a:p>
        </p:txBody>
      </p:sp>
      <p:pic>
        <p:nvPicPr>
          <p:cNvPr id="6147" name="Picture 3" descr="C:\Users\Вакурова\Desktop\сайт\желудок и кишечн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237" y="1628828"/>
            <a:ext cx="4807017" cy="360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68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3"/>
    </mc:Choice>
    <mc:Fallback xmlns="">
      <p:transition spd="slow" advTm="445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62000">
              <a:schemeClr val="tx1"/>
            </a:gs>
            <a:gs pos="100000">
              <a:schemeClr val="tx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t="16819" r="12096" b="71048"/>
          <a:stretch/>
        </p:blipFill>
        <p:spPr bwMode="auto">
          <a:xfrm>
            <a:off x="0" y="0"/>
            <a:ext cx="9144001" cy="16288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1916832"/>
            <a:ext cx="8458200" cy="2880320"/>
          </a:xfrm>
        </p:spPr>
        <p:txBody>
          <a:bodyPr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t"/>
            <a:r>
              <a:rPr lang="ru-RU" sz="3600" cap="all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3600" cap="all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7200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2000" cap="all" dirty="0" smtClean="0">
                <a:latin typeface="+mj-lt"/>
              </a:rPr>
              <a:t>Государственное бюджетное учреждение здравоохранения «Городская клиническая больница № 40 Автозаводского района                             г. Нижнего Новгорода»</a:t>
            </a:r>
            <a:endParaRPr lang="ru-RU" sz="2000" cap="all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9" t="54458" r="19816" b="23759"/>
          <a:stretch/>
        </p:blipFill>
        <p:spPr bwMode="auto">
          <a:xfrm>
            <a:off x="0" y="5522202"/>
            <a:ext cx="9144000" cy="13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628828"/>
            <a:ext cx="4283968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rgbClr val="FF0000"/>
                </a:solidFill>
              </a:rPr>
              <a:t>Как меняется работа желудка?</a:t>
            </a:r>
            <a:endParaRPr lang="ru-RU" sz="1900" dirty="0">
              <a:solidFill>
                <a:srgbClr val="FF0000"/>
              </a:solidFill>
            </a:endParaRPr>
          </a:p>
          <a:p>
            <a:pPr algn="ctr"/>
            <a:r>
              <a:rPr lang="ru-RU" sz="2000" dirty="0">
                <a:solidFill>
                  <a:srgbClr val="00B0F0"/>
                </a:solidFill>
              </a:rPr>
              <a:t>В-третьих, уменьшается количество клеток, выделяющих гормон голода и аппетита, - </a:t>
            </a:r>
            <a:r>
              <a:rPr lang="ru-RU" sz="2000" dirty="0" err="1">
                <a:solidFill>
                  <a:srgbClr val="FF0000"/>
                </a:solidFill>
              </a:rPr>
              <a:t>грелин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>
                <a:solidFill>
                  <a:srgbClr val="00B0F0"/>
                </a:solidFill>
              </a:rPr>
              <a:t>Эти клетки покрывают всю внутреннюю поверхность желудка. У человека, перенесшего операцию, возникает даже некоторое равнодушие к пище.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768" y="5791362"/>
            <a:ext cx="87484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cap="all" dirty="0">
                <a:latin typeface="Arial Narrow" panose="020B0606020202030204" pitchFamily="34" charset="0"/>
              </a:rPr>
              <a:t>СТАЦИОНАР </a:t>
            </a:r>
            <a:r>
              <a:rPr lang="ru-RU" sz="3000" b="1" cap="all" dirty="0" smtClean="0">
                <a:latin typeface="Arial Narrow" panose="020B0606020202030204" pitchFamily="34" charset="0"/>
              </a:rPr>
              <a:t>(</a:t>
            </a:r>
            <a:r>
              <a:rPr lang="en-US" sz="3000" b="1" cap="all" dirty="0" smtClean="0">
                <a:latin typeface="Arial Narrow" panose="020B0606020202030204" pitchFamily="34" charset="0"/>
              </a:rPr>
              <a:t>I </a:t>
            </a:r>
            <a:r>
              <a:rPr lang="ru-RU" sz="3000" b="1" cap="all" dirty="0" smtClean="0">
                <a:latin typeface="Arial Narrow" panose="020B0606020202030204" pitchFamily="34" charset="0"/>
              </a:rPr>
              <a:t>хирургическое отделение)</a:t>
            </a:r>
            <a:endParaRPr lang="ru-RU" sz="3000" b="1" dirty="0"/>
          </a:p>
        </p:txBody>
      </p:sp>
      <p:pic>
        <p:nvPicPr>
          <p:cNvPr id="7170" name="Picture 2" descr="C:\Users\Вакурова\Desktop\сайт\грели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277" y="1772816"/>
            <a:ext cx="4824536" cy="36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21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3"/>
    </mc:Choice>
    <mc:Fallback xmlns="">
      <p:transition spd="slow" advTm="445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62000">
              <a:schemeClr val="tx1"/>
            </a:gs>
            <a:gs pos="100000">
              <a:schemeClr val="tx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t="16819" r="12096" b="71048"/>
          <a:stretch/>
        </p:blipFill>
        <p:spPr bwMode="auto">
          <a:xfrm>
            <a:off x="0" y="0"/>
            <a:ext cx="9144001" cy="16288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1916832"/>
            <a:ext cx="8458200" cy="2880320"/>
          </a:xfrm>
        </p:spPr>
        <p:txBody>
          <a:bodyPr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t"/>
            <a:r>
              <a:rPr lang="ru-RU" sz="3600" cap="all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3600" cap="all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7200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2000" cap="all" dirty="0" smtClean="0">
                <a:latin typeface="+mj-lt"/>
              </a:rPr>
              <a:t>Государственное бюджетное учреждение здравоохранения «Городская клиническая больница № 40 Автозаводского района                             г. Нижнего Новгорода»</a:t>
            </a:r>
            <a:endParaRPr lang="ru-RU" sz="2000" cap="all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9" t="54458" r="19816" b="23759"/>
          <a:stretch/>
        </p:blipFill>
        <p:spPr bwMode="auto">
          <a:xfrm>
            <a:off x="0" y="5522202"/>
            <a:ext cx="9144000" cy="13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7673" y="1554980"/>
            <a:ext cx="428396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Как быстро человек теряет вес?</a:t>
            </a:r>
          </a:p>
          <a:p>
            <a:pPr algn="ctr"/>
            <a:r>
              <a:rPr lang="ru-RU" sz="2000" dirty="0">
                <a:solidFill>
                  <a:srgbClr val="00B0F0"/>
                </a:solidFill>
              </a:rPr>
              <a:t>После операции период похудения занимает 1,5-2 года. В результате ИМТ снижается, в среднем, на 60-70%. </a:t>
            </a:r>
            <a:r>
              <a:rPr lang="ru-RU" sz="2000" b="1" dirty="0" smtClean="0">
                <a:solidFill>
                  <a:srgbClr val="00B0F0"/>
                </a:solidFill>
              </a:rPr>
              <a:t>К </a:t>
            </a:r>
            <a:r>
              <a:rPr lang="ru-RU" sz="2000" b="1" dirty="0">
                <a:solidFill>
                  <a:srgbClr val="00B0F0"/>
                </a:solidFill>
              </a:rPr>
              <a:t>примеру, человек, который весит 160 кг при росте 160 см (избыточный вес – 100 кг), сможет похудеть на 65-70 кг и больше. Его предел – вес 60 кг</a:t>
            </a:r>
            <a:r>
              <a:rPr lang="ru-RU" sz="2000" dirty="0">
                <a:solidFill>
                  <a:srgbClr val="00B0F0"/>
                </a:solidFill>
              </a:rPr>
              <a:t>. Эффект сохраняется пожизненно, если операция была сделана правильно.</a:t>
            </a:r>
          </a:p>
          <a:p>
            <a:pPr algn="ctr"/>
            <a:endParaRPr lang="ru-RU" sz="2000" dirty="0" smtClean="0">
              <a:solidFill>
                <a:srgbClr val="00B0F0"/>
              </a:solidFill>
            </a:endParaRPr>
          </a:p>
          <a:p>
            <a:endParaRPr lang="ru-RU" sz="1600" dirty="0" smtClean="0">
              <a:solidFill>
                <a:srgbClr val="00B0F0"/>
              </a:solidFill>
            </a:endParaRPr>
          </a:p>
          <a:p>
            <a:pPr algn="ctr"/>
            <a:endParaRPr lang="ru-RU" sz="1600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768" y="5791362"/>
            <a:ext cx="87484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cap="all" dirty="0">
                <a:latin typeface="Arial Narrow" panose="020B0606020202030204" pitchFamily="34" charset="0"/>
              </a:rPr>
              <a:t>СТАЦИОНАР </a:t>
            </a:r>
            <a:r>
              <a:rPr lang="ru-RU" sz="3000" b="1" cap="all" dirty="0" smtClean="0">
                <a:latin typeface="Arial Narrow" panose="020B0606020202030204" pitchFamily="34" charset="0"/>
              </a:rPr>
              <a:t>(</a:t>
            </a:r>
            <a:r>
              <a:rPr lang="en-US" sz="3000" b="1" cap="all" dirty="0" smtClean="0">
                <a:latin typeface="Arial Narrow" panose="020B0606020202030204" pitchFamily="34" charset="0"/>
              </a:rPr>
              <a:t>I </a:t>
            </a:r>
            <a:r>
              <a:rPr lang="ru-RU" sz="3000" b="1" cap="all" dirty="0" smtClean="0">
                <a:latin typeface="Arial Narrow" panose="020B0606020202030204" pitchFamily="34" charset="0"/>
              </a:rPr>
              <a:t>хирургическое отделение)</a:t>
            </a:r>
            <a:endParaRPr lang="ru-RU" sz="3000" b="1" dirty="0"/>
          </a:p>
        </p:txBody>
      </p:sp>
      <p:pic>
        <p:nvPicPr>
          <p:cNvPr id="8194" name="Picture 2" descr="C:\Users\Вакурова\Desktop\сайт\потеря вес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464089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67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3"/>
    </mc:Choice>
    <mc:Fallback xmlns="">
      <p:transition spd="slow" advTm="445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62000">
              <a:schemeClr val="tx1"/>
            </a:gs>
            <a:gs pos="100000">
              <a:schemeClr val="tx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t="16819" r="12096" b="71048"/>
          <a:stretch/>
        </p:blipFill>
        <p:spPr bwMode="auto">
          <a:xfrm>
            <a:off x="0" y="0"/>
            <a:ext cx="9144001" cy="16288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1916832"/>
            <a:ext cx="8458200" cy="2880320"/>
          </a:xfrm>
        </p:spPr>
        <p:txBody>
          <a:bodyPr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t"/>
            <a:r>
              <a:rPr lang="ru-RU" sz="3600" cap="all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3600" cap="all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7200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2000" cap="all" dirty="0" smtClean="0">
                <a:latin typeface="+mj-lt"/>
              </a:rPr>
              <a:t>Государственное бюджетное учреждение здравоохранения «Городская клиническая больница № 40 Автозаводского района                             г. Нижнего Новгорода»</a:t>
            </a:r>
            <a:endParaRPr lang="ru-RU" sz="2000" cap="all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9" t="54458" r="19816" b="23759"/>
          <a:stretch/>
        </p:blipFill>
        <p:spPr bwMode="auto">
          <a:xfrm>
            <a:off x="0" y="5522202"/>
            <a:ext cx="9144000" cy="13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7673" y="1554980"/>
            <a:ext cx="428396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Как быстро человек теряет вес?</a:t>
            </a:r>
          </a:p>
          <a:p>
            <a:pPr algn="ctr"/>
            <a:r>
              <a:rPr lang="ru-RU" sz="2000" dirty="0">
                <a:solidFill>
                  <a:srgbClr val="00B0F0"/>
                </a:solidFill>
              </a:rPr>
              <a:t>Если человек хочет похудеть ещё больше, он может пройти второй этап операции – </a:t>
            </a:r>
            <a:r>
              <a:rPr lang="ru-RU" sz="2000" dirty="0" err="1">
                <a:solidFill>
                  <a:srgbClr val="00B0F0"/>
                </a:solidFill>
              </a:rPr>
              <a:t>гастрошунтирование</a:t>
            </a:r>
            <a:r>
              <a:rPr lang="ru-RU" sz="2000" dirty="0">
                <a:solidFill>
                  <a:srgbClr val="00B0F0"/>
                </a:solidFill>
              </a:rPr>
              <a:t>, - в ходе которой часть будет «отключена» часть кишечника. Но на начальном этапе мы рекомендуем резекцию, поскольку эта операция, по нашим данным, более безопасна</a:t>
            </a:r>
            <a:endParaRPr lang="ru-RU" sz="2000" dirty="0" smtClean="0">
              <a:solidFill>
                <a:srgbClr val="00B0F0"/>
              </a:solidFill>
            </a:endParaRPr>
          </a:p>
          <a:p>
            <a:endParaRPr lang="ru-RU" sz="1600" dirty="0" smtClean="0">
              <a:solidFill>
                <a:srgbClr val="00B0F0"/>
              </a:solidFill>
            </a:endParaRPr>
          </a:p>
          <a:p>
            <a:pPr algn="ctr"/>
            <a:endParaRPr lang="ru-RU" sz="1600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768" y="5791362"/>
            <a:ext cx="87484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cap="all" dirty="0">
                <a:latin typeface="Arial Narrow" panose="020B0606020202030204" pitchFamily="34" charset="0"/>
              </a:rPr>
              <a:t>СТАЦИОНАР </a:t>
            </a:r>
            <a:r>
              <a:rPr lang="ru-RU" sz="3000" b="1" cap="all" dirty="0" smtClean="0">
                <a:latin typeface="Arial Narrow" panose="020B0606020202030204" pitchFamily="34" charset="0"/>
              </a:rPr>
              <a:t>(</a:t>
            </a:r>
            <a:r>
              <a:rPr lang="en-US" sz="3000" b="1" cap="all" dirty="0" smtClean="0">
                <a:latin typeface="Arial Narrow" panose="020B0606020202030204" pitchFamily="34" charset="0"/>
              </a:rPr>
              <a:t>I </a:t>
            </a:r>
            <a:r>
              <a:rPr lang="ru-RU" sz="3000" b="1" cap="all" dirty="0" smtClean="0">
                <a:latin typeface="Arial Narrow" panose="020B0606020202030204" pitchFamily="34" charset="0"/>
              </a:rPr>
              <a:t>хирургическое отделение)</a:t>
            </a:r>
            <a:endParaRPr lang="ru-RU" sz="3000" b="1" dirty="0"/>
          </a:p>
        </p:txBody>
      </p:sp>
      <p:pic>
        <p:nvPicPr>
          <p:cNvPr id="9218" name="Picture 2" descr="C:\Users\Вакурова\Desktop\сайт\операция безопас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4683992" cy="341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6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3"/>
    </mc:Choice>
    <mc:Fallback xmlns="">
      <p:transition spd="slow" advTm="4453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3">
      <a:dk1>
        <a:sysClr val="windowText" lastClr="000000"/>
      </a:dk1>
      <a:lt1>
        <a:sysClr val="window" lastClr="FFFFFF"/>
      </a:lt1>
      <a:dk2>
        <a:srgbClr val="05686C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1999</TotalTime>
  <Words>1024</Words>
  <Application>Microsoft Office PowerPoint</Application>
  <PresentationFormat>Экран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проекта  «Создание новой модели  медицинской организации, оказывающей первичную  медико-санитарную помощь»  взрослая поликлиника</dc:title>
  <dc:creator>Люба</dc:creator>
  <cp:lastModifiedBy>User</cp:lastModifiedBy>
  <cp:revision>129</cp:revision>
  <dcterms:created xsi:type="dcterms:W3CDTF">2019-03-18T14:17:06Z</dcterms:created>
  <dcterms:modified xsi:type="dcterms:W3CDTF">2021-02-19T10:23:00Z</dcterms:modified>
</cp:coreProperties>
</file>